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7" r:id="rId3"/>
    <p:sldId id="288" r:id="rId4"/>
    <p:sldId id="289" r:id="rId5"/>
    <p:sldId id="290" r:id="rId6"/>
    <p:sldId id="257" r:id="rId7"/>
    <p:sldId id="258" r:id="rId8"/>
    <p:sldId id="259" r:id="rId9"/>
    <p:sldId id="260" r:id="rId10"/>
    <p:sldId id="263" r:id="rId11"/>
    <p:sldId id="262" r:id="rId12"/>
    <p:sldId id="265" r:id="rId13"/>
    <p:sldId id="264" r:id="rId14"/>
    <p:sldId id="266" r:id="rId15"/>
    <p:sldId id="267" r:id="rId16"/>
    <p:sldId id="268" r:id="rId17"/>
    <p:sldId id="269" r:id="rId18"/>
    <p:sldId id="272" r:id="rId19"/>
    <p:sldId id="273" r:id="rId20"/>
    <p:sldId id="271" r:id="rId21"/>
    <p:sldId id="275" r:id="rId22"/>
    <p:sldId id="270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34FDB6F-E0B7-D749-A488-82856CA6D5E1}">
          <p14:sldIdLst>
            <p14:sldId id="256"/>
            <p14:sldId id="287"/>
          </p14:sldIdLst>
        </p14:section>
        <p14:section name="Intro" id="{8FCA2D6F-D592-5949-A0B3-D318268A90E1}">
          <p14:sldIdLst>
            <p14:sldId id="288"/>
            <p14:sldId id="289"/>
            <p14:sldId id="290"/>
            <p14:sldId id="257"/>
            <p14:sldId id="258"/>
          </p14:sldIdLst>
        </p14:section>
        <p14:section name="Demos" id="{6FCC77E8-C7A9-F046-A175-B7FF7D780650}">
          <p14:sldIdLst>
            <p14:sldId id="259"/>
            <p14:sldId id="260"/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  <p14:sldId id="272"/>
            <p14:sldId id="273"/>
          </p14:sldIdLst>
        </p14:section>
        <p14:section name="Under the Hood" id="{F9656163-EF23-CE4C-859F-E59CAE998BA8}">
          <p14:sldIdLst>
            <p14:sldId id="271"/>
            <p14:sldId id="275"/>
            <p14:sldId id="270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94704" autoAdjust="0"/>
  </p:normalViewPr>
  <p:slideViewPr>
    <p:cSldViewPr snapToGrid="0" snapToObjects="1">
      <p:cViewPr varScale="1">
        <p:scale>
          <a:sx n="102" d="100"/>
          <a:sy n="102" d="100"/>
        </p:scale>
        <p:origin x="-10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C3D7A-1485-7843-8CEE-1D126D4576DD}" type="datetimeFigureOut">
              <a:rPr lang="en-US" smtClean="0"/>
              <a:t>7/28/14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E78EF-33FA-F849-9408-391E6F156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36E3F-6EBD-B442-BAC9-831A4EAE535F}" type="datetimeFigureOut">
              <a:rPr lang="en-US" smtClean="0"/>
              <a:t>7/28/14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3FFA3-D93F-6743-95B3-7AFB68B3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3FFA3-D93F-6743-95B3-7AFB68B3A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18" y="3593375"/>
            <a:ext cx="612985" cy="29470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4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5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9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3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4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4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47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4894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1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pic>
        <p:nvPicPr>
          <p:cNvPr id="4" name="Picture 3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4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4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Quot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use with graphics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00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4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2626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262600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JIVE 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59" y="3378580"/>
            <a:ext cx="738488" cy="3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3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193674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6700" cy="6870700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yout-Pattern-2_Light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9050"/>
            <a:ext cx="466496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4358257" y="-158716"/>
            <a:ext cx="1170436" cy="84391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565963"/>
            <a:ext cx="7302500" cy="98979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144159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96"/>
            <a:ext cx="9175750" cy="6869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326468" y="-80434"/>
            <a:ext cx="1234014" cy="843915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618042"/>
            <a:ext cx="7302500" cy="1027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33378116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/>
            </a:lvl1pPr>
            <a:lvl2pPr marL="457200" indent="-228600">
              <a:buClr>
                <a:srgbClr val="F89838"/>
              </a:buClr>
              <a:defRPr sz="1800"/>
            </a:lvl2pPr>
            <a:lvl3pPr marL="685800" indent="-228600">
              <a:buClr>
                <a:srgbClr val="F89838"/>
              </a:buClr>
              <a:defRPr sz="1600"/>
            </a:lvl3pPr>
            <a:lvl4pPr marL="914400" indent="-228600">
              <a:buClr>
                <a:srgbClr val="F89838"/>
              </a:buClr>
              <a:defRPr sz="1400"/>
            </a:lvl4pPr>
            <a:lvl5pPr marL="1143000" indent="-228600">
              <a:buClr>
                <a:srgbClr val="F89838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chemeClr val="tx1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chemeClr val="tx1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chemeClr val="tx1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chemeClr val="tx1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chemeClr val="tx1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chemeClr val="tx1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chemeClr val="tx1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chemeClr val="accent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3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14325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432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849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7243700-4277-5642-B8A8-55D372BD6A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00679B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4300" y="6048374"/>
            <a:ext cx="1574800" cy="765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72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197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25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6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0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1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650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8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44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20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01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255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5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71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8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5172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6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3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0133" y="6370321"/>
            <a:ext cx="1645920" cy="336304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03200" y="160869"/>
            <a:ext cx="8483600" cy="10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801" r:id="rId12"/>
    <p:sldLayoutId id="214748380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60" r:id="rId20"/>
    <p:sldLayoutId id="2147483775" r:id="rId21"/>
    <p:sldLayoutId id="2147483781" r:id="rId22"/>
    <p:sldLayoutId id="2147483767" r:id="rId23"/>
    <p:sldLayoutId id="2147483773" r:id="rId24"/>
    <p:sldLayoutId id="2147483774" r:id="rId25"/>
    <p:sldLayoutId id="2147483780" r:id="rId26"/>
    <p:sldLayoutId id="2147483749" r:id="rId27"/>
    <p:sldLayoutId id="2147483649" r:id="rId28"/>
    <p:sldLayoutId id="2147483696" r:id="rId29"/>
    <p:sldLayoutId id="2147483697" r:id="rId30"/>
    <p:sldLayoutId id="2147483725" r:id="rId31"/>
    <p:sldLayoutId id="2147483723" r:id="rId32"/>
    <p:sldLayoutId id="2147483724" r:id="rId33"/>
    <p:sldLayoutId id="2147483751" r:id="rId34"/>
    <p:sldLayoutId id="2147483750" r:id="rId35"/>
    <p:sldLayoutId id="2147483662" r:id="rId36"/>
    <p:sldLayoutId id="2147483669" r:id="rId37"/>
    <p:sldLayoutId id="2147483709" r:id="rId38"/>
    <p:sldLayoutId id="2147483752" r:id="rId39"/>
    <p:sldLayoutId id="2147483799" r:id="rId40"/>
    <p:sldLayoutId id="2147483800" r:id="rId41"/>
    <p:sldLayoutId id="2147483753" r:id="rId42"/>
    <p:sldLayoutId id="2147483783" r:id="rId43"/>
    <p:sldLayoutId id="2147483754" r:id="rId44"/>
    <p:sldLayoutId id="2147483722" r:id="rId45"/>
    <p:sldLayoutId id="2147483782" r:id="rId46"/>
    <p:sldLayoutId id="2147483698" r:id="rId47"/>
    <p:sldLayoutId id="2147483777" r:id="rId48"/>
    <p:sldLayoutId id="2147483778" r:id="rId49"/>
    <p:sldLayoutId id="2147483779" r:id="rId50"/>
    <p:sldLayoutId id="2147483776" r:id="rId5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etBrains/Grammar-Kit" TargetMode="External"/><Relationship Id="rId3" Type="http://schemas.openxmlformats.org/officeDocument/2006/relationships/hyperlink" Target="http://jflex.de/manual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jetbrains.com/plugin/7430?pr=idea" TargetMode="External"/><Relationship Id="rId4" Type="http://schemas.openxmlformats.org/officeDocument/2006/relationships/hyperlink" Target="https://brewspace.jiveland.com/people/charles.capps/blog/2014/07/16/how-to-write-a-custom-language-plugin-for-intellij" TargetMode="External"/><Relationship Id="rId5" Type="http://schemas.openxmlformats.org/officeDocument/2006/relationships/hyperlink" Target="https://github.com/JetBrains/Grammar-Kit" TargetMode="External"/><Relationship Id="rId6" Type="http://schemas.openxmlformats.org/officeDocument/2006/relationships/hyperlink" Target="http://confluence.jetbrains.com/display/IDEADEV/Developing+Custom+Language+Plugins+for+IntelliJ+IDEA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ivesoftware/robot-intellij-plugi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robotframework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Intellij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32288" y="3833665"/>
            <a:ext cx="4516437" cy="761164"/>
          </a:xfrm>
        </p:spPr>
        <p:txBody>
          <a:bodyPr anchor="t"/>
          <a:lstStyle/>
          <a:p>
            <a:r>
              <a:rPr lang="en-US" dirty="0" smtClean="0"/>
              <a:t>Adding Custom Language support to Intellij</a:t>
            </a:r>
          </a:p>
          <a:p>
            <a:r>
              <a:rPr lang="en-US" b="0" i="1" dirty="0" smtClean="0"/>
              <a:t>Charles Capps</a:t>
            </a:r>
          </a:p>
        </p:txBody>
      </p:sp>
      <p:pic>
        <p:nvPicPr>
          <p:cNvPr id="5" name="Picture 4" descr="robot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925">
            <a:off x="5521085" y="174330"/>
            <a:ext cx="1603649" cy="24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Resolve Reference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Test Cases and Keywords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Previously, you could only search by exact text occurrences</a:t>
            </a:r>
          </a:p>
          <a:p>
            <a:endParaRPr lang="en-US" dirty="0"/>
          </a:p>
          <a:p>
            <a:r>
              <a:rPr lang="en-US" dirty="0" smtClean="0"/>
              <a:t>Now, can use </a:t>
            </a:r>
            <a:r>
              <a:rPr lang="en-US" dirty="0" smtClean="0">
                <a:solidFill>
                  <a:srgbClr val="F89838"/>
                </a:solidFill>
              </a:rPr>
              <a:t>Navigate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olidFill>
                  <a:srgbClr val="F89838"/>
                </a:solidFill>
              </a:rPr>
              <a:t>Symbol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89838"/>
                </a:solidFill>
              </a:rPr>
              <a:t>ctrl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89838"/>
                </a:solidFill>
              </a:rPr>
              <a:t>shift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89838"/>
                </a:solidFill>
              </a:rPr>
              <a:t>alt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89838"/>
                </a:solidFill>
              </a:rPr>
              <a:t>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search_for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4739005"/>
            <a:ext cx="6883400" cy="1333500"/>
          </a:xfrm>
          <a:prstGeom prst="rect">
            <a:avLst/>
          </a:prstGeom>
        </p:spPr>
      </p:pic>
      <p:pic>
        <p:nvPicPr>
          <p:cNvPr id="8" name="Picture 7" descr="search_for_test_c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2575869"/>
            <a:ext cx="7694968" cy="162032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2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Autocomplete Keywords, Tags, and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Start typing in a context where a Robot Keyword can be used</a:t>
            </a:r>
          </a:p>
          <a:p>
            <a:endParaRPr lang="en-US" dirty="0"/>
          </a:p>
          <a:p>
            <a:r>
              <a:rPr lang="en-US" dirty="0" smtClean="0"/>
              <a:t>Results will pop-up automatically!</a:t>
            </a:r>
          </a:p>
          <a:p>
            <a:endParaRPr lang="en-US" dirty="0"/>
          </a:p>
          <a:p>
            <a:r>
              <a:rPr lang="en-US" dirty="0" smtClean="0"/>
              <a:t>Made a conscious decision for Keyword autocomplete to use all keywords in the project, not just Keywords in scope (give explanation)</a:t>
            </a:r>
          </a:p>
          <a:p>
            <a:endParaRPr lang="en-US" dirty="0"/>
          </a:p>
          <a:p>
            <a:r>
              <a:rPr lang="en-US" dirty="0" smtClean="0"/>
              <a:t>Variables – complete from variables in local scope, or included in Resource files.</a:t>
            </a:r>
          </a:p>
        </p:txBody>
      </p:sp>
      <p:pic>
        <p:nvPicPr>
          <p:cNvPr id="4" name="Picture 3" descr="autocomplete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" y="4714103"/>
            <a:ext cx="7521226" cy="12131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9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Autocomplete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Refactoring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Rename Java Keywords or Robot Keywords with Shift+F6</a:t>
            </a:r>
            <a:endParaRPr lang="en-US" dirty="0"/>
          </a:p>
          <a:p>
            <a:r>
              <a:rPr lang="en-US" dirty="0" smtClean="0"/>
              <a:t>All usages will be renamed</a:t>
            </a:r>
            <a:endParaRPr lang="en-US" dirty="0"/>
          </a:p>
          <a:p>
            <a:r>
              <a:rPr lang="en-US" dirty="0" smtClean="0"/>
              <a:t>Rename Variables – will smartly rename usages for the right scope</a:t>
            </a:r>
            <a:endParaRPr lang="en-US" dirty="0"/>
          </a:p>
          <a:p>
            <a:r>
              <a:rPr lang="en-US" dirty="0" smtClean="0"/>
              <a:t>Rename Robot Files – Resource Settings will be renamed</a:t>
            </a:r>
            <a:endParaRPr lang="en-US" dirty="0"/>
          </a:p>
        </p:txBody>
      </p:sp>
      <p:pic>
        <p:nvPicPr>
          <p:cNvPr id="5" name="Picture 4" descr="rename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" y="2995177"/>
            <a:ext cx="5242626" cy="1181209"/>
          </a:xfrm>
          <a:prstGeom prst="rect">
            <a:avLst/>
          </a:prstGeom>
        </p:spPr>
      </p:pic>
      <p:pic>
        <p:nvPicPr>
          <p:cNvPr id="6" name="Picture 5" descr="rename_robot_keyw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4429618"/>
            <a:ext cx="4810846" cy="19267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27100" y="3618042"/>
            <a:ext cx="7925848" cy="1027850"/>
          </a:xfrm>
        </p:spPr>
        <p:txBody>
          <a:bodyPr/>
          <a:lstStyle/>
          <a:p>
            <a:r>
              <a:rPr lang="en-US" dirty="0" smtClean="0"/>
              <a:t>Rename Refactoring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4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Usages of Keywords</a:t>
            </a:r>
            <a:r>
              <a:rPr lang="en-US" dirty="0"/>
              <a:t> </a:t>
            </a:r>
            <a:r>
              <a:rPr lang="en-US" dirty="0" smtClean="0"/>
              <a:t>and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 Find Usages: Right-click </a:t>
            </a:r>
            <a:r>
              <a:rPr lang="en-US" dirty="0" smtClean="0">
                <a:sym typeface="Wingdings"/>
              </a:rPr>
              <a:t> Find Usages, or Ctrl+F7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Keep in mind, Robot is case-insensitive and doesn’t care about spaces and underscores.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pic>
        <p:nvPicPr>
          <p:cNvPr id="5" name="Picture 4" descr="find_usages_of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4" y="3069243"/>
            <a:ext cx="7162886" cy="26338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1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Find Usages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9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See at a glance what Test Cases and Keywords are in a Robot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tructure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2" y="2198761"/>
            <a:ext cx="5379007" cy="359508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0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Displays all Test Case Tables and Keywords Tables</a:t>
            </a:r>
            <a:endParaRPr lang="en-US" dirty="0"/>
          </a:p>
        </p:txBody>
      </p:sp>
      <p:pic>
        <p:nvPicPr>
          <p:cNvPr id="4" name="Picture 3" descr="structure_view_rob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4" y="1976183"/>
            <a:ext cx="7819215" cy="297450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5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9737" y="671414"/>
            <a:ext cx="7354841" cy="2376586"/>
          </a:xfrm>
        </p:spPr>
        <p:txBody>
          <a:bodyPr/>
          <a:lstStyle/>
          <a:p>
            <a:r>
              <a:rPr lang="en-US" dirty="0" smtClean="0"/>
              <a:t>Table of Contents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89838"/>
                </a:solidFill>
              </a:rPr>
              <a:t>Intro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89838"/>
                </a:solidFill>
              </a:rPr>
              <a:t>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89838"/>
                </a:solidFill>
              </a:rPr>
              <a:t>Under the Hood – How does it work?</a:t>
            </a:r>
            <a:endParaRPr lang="en-US" dirty="0">
              <a:solidFill>
                <a:srgbClr val="F89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36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Under the Hood – How does it work?</a:t>
            </a:r>
            <a:endParaRPr lang="en-US" dirty="0"/>
          </a:p>
        </p:txBody>
      </p:sp>
      <p:pic>
        <p:nvPicPr>
          <p:cNvPr id="5" name="Picture 4" descr="robot_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27" y="1497933"/>
            <a:ext cx="1556306" cy="23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0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1. Implement a Lexer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6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Implement a Lexer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681529"/>
          </a:xfrm>
        </p:spPr>
        <p:txBody>
          <a:bodyPr/>
          <a:lstStyle/>
          <a:p>
            <a:r>
              <a:rPr lang="en-US" dirty="0" smtClean="0"/>
              <a:t>A lexer converts plain text into a sequence of Tokens.</a:t>
            </a:r>
          </a:p>
          <a:p>
            <a:endParaRPr lang="en-US" dirty="0"/>
          </a:p>
          <a:p>
            <a:r>
              <a:rPr lang="en-US" dirty="0" smtClean="0"/>
              <a:t>Tokens determine Syntax Highlighting.</a:t>
            </a:r>
          </a:p>
          <a:p>
            <a:endParaRPr lang="en-US" dirty="0"/>
          </a:p>
          <a:p>
            <a:r>
              <a:rPr lang="en-US" dirty="0" smtClean="0"/>
              <a:t>Intellij requires you to </a:t>
            </a:r>
            <a:r>
              <a:rPr lang="en-US" dirty="0"/>
              <a:t>implement interface </a:t>
            </a:r>
            <a:r>
              <a:rPr lang="en-US" dirty="0" smtClean="0">
                <a:solidFill>
                  <a:schemeClr val="accent6"/>
                </a:solidFill>
              </a:rPr>
              <a:t>com.intellij.lexer.FlexLexer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Grammar Kit Plugin</a:t>
            </a:r>
            <a:r>
              <a:rPr lang="en-US" dirty="0" smtClean="0"/>
              <a:t> comes in handy.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/>
              <a:t>The Grammar Kit generates a Lexer from a </a:t>
            </a:r>
            <a:r>
              <a:rPr lang="en-US" dirty="0" smtClean="0">
                <a:hlinkClick r:id="rId3"/>
              </a:rPr>
              <a:t>JFlex</a:t>
            </a:r>
            <a:r>
              <a:rPr lang="en-US" dirty="0" smtClean="0"/>
              <a:t> file, .flex extension.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Lexing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3" y="2839081"/>
            <a:ext cx="8782231" cy="3349617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/>
              <a:t>=</a:t>
            </a:r>
          </a:p>
          <a:p>
            <a:pPr marL="0" indent="0">
              <a:buNone/>
            </a:pPr>
            <a:r>
              <a:rPr lang="en-US" dirty="0" smtClean="0"/>
              <a:t>[ SETTINGS_TABLE_HEADING, </a:t>
            </a:r>
            <a:r>
              <a:rPr lang="en-US" dirty="0" smtClean="0">
                <a:solidFill>
                  <a:srgbClr val="F89838"/>
                </a:solidFill>
              </a:rPr>
              <a:t>NEWLINE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89838"/>
                </a:solidFill>
              </a:rPr>
              <a:t>NEWLINE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RESOURCE_SETTING,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COLUMN_SEP</a:t>
            </a:r>
            <a:r>
              <a:rPr lang="en-US" dirty="0" smtClean="0"/>
              <a:t>, ROBOT_FILE, </a:t>
            </a:r>
            <a:r>
              <a:rPr lang="en-US" dirty="0" smtClean="0">
                <a:solidFill>
                  <a:srgbClr val="F89838"/>
                </a:solidFill>
              </a:rPr>
              <a:t>NEWLINE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FORCE_TAGS_SETTING, </a:t>
            </a:r>
            <a:r>
              <a:rPr lang="en-US" dirty="0" smtClean="0">
                <a:solidFill>
                  <a:srgbClr val="7F7F7F"/>
                </a:solidFill>
              </a:rPr>
              <a:t>COLUMN_SEP</a:t>
            </a:r>
            <a:r>
              <a:rPr lang="en-US" dirty="0" smtClean="0"/>
              <a:t>, TAG, </a:t>
            </a:r>
            <a:r>
              <a:rPr lang="en-US" dirty="0" smtClean="0">
                <a:solidFill>
                  <a:srgbClr val="F89838"/>
                </a:solidFill>
              </a:rPr>
              <a:t>NEWLINE</a:t>
            </a:r>
            <a:r>
              <a:rPr lang="en-US" dirty="0" smtClean="0"/>
              <a:t> ]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settings_table_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5" y="1335920"/>
            <a:ext cx="6068550" cy="14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2. Implement a Parser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6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Implement a Parser.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208349"/>
          </a:xfrm>
        </p:spPr>
        <p:txBody>
          <a:bodyPr/>
          <a:lstStyle/>
          <a:p>
            <a:r>
              <a:rPr lang="en-US" dirty="0" smtClean="0"/>
              <a:t>Parser converts the Tokens into an </a:t>
            </a:r>
            <a:r>
              <a:rPr lang="en-US" dirty="0" smtClean="0">
                <a:solidFill>
                  <a:schemeClr val="accent6"/>
                </a:solidFill>
              </a:rPr>
              <a:t>A</a:t>
            </a:r>
            <a:r>
              <a:rPr lang="en-US" dirty="0" smtClean="0"/>
              <a:t>bstract </a:t>
            </a:r>
            <a:r>
              <a:rPr lang="en-US" dirty="0" smtClean="0">
                <a:solidFill>
                  <a:srgbClr val="F89838"/>
                </a:solidFill>
              </a:rPr>
              <a:t>S</a:t>
            </a:r>
            <a:r>
              <a:rPr lang="en-US" dirty="0" smtClean="0"/>
              <a:t>yntax </a:t>
            </a:r>
            <a:r>
              <a:rPr lang="en-US" dirty="0" smtClean="0">
                <a:solidFill>
                  <a:srgbClr val="F89838"/>
                </a:solidFill>
              </a:rPr>
              <a:t>T</a:t>
            </a:r>
            <a:r>
              <a:rPr lang="en-US" dirty="0" smtClean="0"/>
              <a:t>ree (</a:t>
            </a:r>
            <a:r>
              <a:rPr lang="en-US" dirty="0" smtClean="0">
                <a:solidFill>
                  <a:schemeClr val="accent6"/>
                </a:solidFill>
              </a:rPr>
              <a:t>AST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AST is a tree representation of code.</a:t>
            </a:r>
          </a:p>
          <a:p>
            <a:endParaRPr lang="en-US" dirty="0"/>
          </a:p>
          <a:p>
            <a:r>
              <a:rPr lang="en-US" dirty="0" smtClean="0"/>
              <a:t>Leaves of the tree are Tokens. </a:t>
            </a:r>
          </a:p>
          <a:p>
            <a:endParaRPr lang="en-US" dirty="0"/>
          </a:p>
          <a:p>
            <a:r>
              <a:rPr lang="en-US" dirty="0" smtClean="0"/>
              <a:t>Branches of the tree are </a:t>
            </a:r>
            <a:r>
              <a:rPr lang="en-US" dirty="0" smtClean="0">
                <a:solidFill>
                  <a:srgbClr val="F89838"/>
                </a:solidFill>
              </a:rPr>
              <a:t>P</a:t>
            </a:r>
            <a:r>
              <a:rPr lang="en-US" dirty="0" smtClean="0"/>
              <a:t>rogram </a:t>
            </a:r>
            <a:r>
              <a:rPr lang="en-US" dirty="0" smtClean="0">
                <a:solidFill>
                  <a:srgbClr val="F89838"/>
                </a:solidFill>
              </a:rPr>
              <a:t>S</a:t>
            </a:r>
            <a:r>
              <a:rPr lang="en-US" dirty="0" smtClean="0"/>
              <a:t>tructure </a:t>
            </a:r>
            <a:r>
              <a:rPr lang="en-US" dirty="0" smtClean="0">
                <a:solidFill>
                  <a:srgbClr val="F89838"/>
                </a:solidFill>
              </a:rPr>
              <a:t>I</a:t>
            </a:r>
            <a:r>
              <a:rPr lang="en-US" dirty="0" smtClean="0"/>
              <a:t>nterface (</a:t>
            </a:r>
            <a:r>
              <a:rPr lang="en-US" dirty="0" smtClean="0">
                <a:solidFill>
                  <a:srgbClr val="F89838"/>
                </a:solidFill>
              </a:rPr>
              <a:t>PSI</a:t>
            </a:r>
            <a:r>
              <a:rPr lang="en-US" dirty="0" smtClean="0"/>
              <a:t>) elements</a:t>
            </a:r>
          </a:p>
          <a:p>
            <a:endParaRPr lang="en-US" dirty="0"/>
          </a:p>
          <a:p>
            <a:r>
              <a:rPr lang="en-US" dirty="0" smtClean="0"/>
              <a:t>Intellij requires you </a:t>
            </a:r>
            <a:r>
              <a:rPr lang="en-US" dirty="0"/>
              <a:t>to implement </a:t>
            </a:r>
            <a:r>
              <a:rPr lang="en-US" dirty="0" smtClean="0">
                <a:solidFill>
                  <a:srgbClr val="F89838"/>
                </a:solidFill>
              </a:rPr>
              <a:t>com.intellij.lang.PsiParser</a:t>
            </a:r>
          </a:p>
          <a:p>
            <a:endParaRPr lang="en-US" dirty="0">
              <a:solidFill>
                <a:srgbClr val="F89838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Parser is generated from a BNF file (.bnf) using the Grammar Kit.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4707363"/>
            <a:ext cx="8272992" cy="784018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settings_table_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6" y="2043917"/>
            <a:ext cx="8317534" cy="19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94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60870"/>
            <a:ext cx="8483600" cy="619200"/>
          </a:xfrm>
        </p:spPr>
        <p:txBody>
          <a:bodyPr/>
          <a:lstStyle/>
          <a:p>
            <a:pPr algn="ctr"/>
            <a:r>
              <a:rPr lang="en-US" dirty="0" smtClean="0"/>
              <a:t>Example 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7" name="Picture 6" descr="robot_abstract_syntax_tree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069"/>
            <a:ext cx="9144000" cy="55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facts about the 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Syntax Errors are highlighted in Red</a:t>
            </a:r>
          </a:p>
          <a:p>
            <a:endParaRPr lang="en-US" dirty="0"/>
          </a:p>
          <a:p>
            <a:r>
              <a:rPr lang="en-US" dirty="0" smtClean="0"/>
              <a:t>Errors are when the Parser can’t create an AST from the code</a:t>
            </a:r>
          </a:p>
          <a:p>
            <a:endParaRPr lang="en-US" dirty="0"/>
          </a:p>
          <a:p>
            <a:r>
              <a:rPr lang="en-US" dirty="0" smtClean="0"/>
              <a:t>There are tricks to make the parser resilient to errors</a:t>
            </a:r>
          </a:p>
          <a:p>
            <a:endParaRPr lang="en-US" dirty="0"/>
          </a:p>
          <a:p>
            <a:r>
              <a:rPr lang="en-US" dirty="0" smtClean="0"/>
              <a:t>One syntax error shouldn’t cause the whole file to not be parsed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invalid_synt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27" y="4178299"/>
            <a:ext cx="7209802" cy="20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2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3. Implement Extension Points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0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it, and where can I get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3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Implement Extension 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All Features of a Plugin are Extension Points in the </a:t>
            </a:r>
            <a:r>
              <a:rPr lang="en-US" dirty="0" err="1" smtClean="0">
                <a:solidFill>
                  <a:srgbClr val="F89838"/>
                </a:solidFill>
              </a:rPr>
              <a:t>plugin.xml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Extensions are inside the &lt;extensions&gt; tag: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attribute </a:t>
            </a:r>
            <a:r>
              <a:rPr lang="en-US" dirty="0" err="1" smtClean="0">
                <a:solidFill>
                  <a:srgbClr val="F89838"/>
                </a:solidFill>
              </a:rPr>
              <a:t>defaultExtensionNs</a:t>
            </a:r>
            <a:r>
              <a:rPr lang="en-US" dirty="0" smtClean="0">
                <a:solidFill>
                  <a:srgbClr val="F89838"/>
                </a:solidFill>
              </a:rPr>
              <a:t>=“</a:t>
            </a:r>
            <a:r>
              <a:rPr lang="en-US" dirty="0" err="1" smtClean="0">
                <a:solidFill>
                  <a:srgbClr val="F89838"/>
                </a:solidFill>
              </a:rPr>
              <a:t>com.intellij</a:t>
            </a:r>
            <a:r>
              <a:rPr lang="en-US" dirty="0" smtClean="0">
                <a:solidFill>
                  <a:srgbClr val="F89838"/>
                </a:solidFill>
              </a:rPr>
              <a:t>” </a:t>
            </a:r>
            <a:r>
              <a:rPr lang="en-US" dirty="0" smtClean="0"/>
              <a:t>is the just the base package for the Intellij provided extension points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extensions_t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3" y="2567246"/>
            <a:ext cx="6293822" cy="14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860366" cy="4756241"/>
          </a:xfrm>
        </p:spPr>
        <p:txBody>
          <a:bodyPr/>
          <a:lstStyle/>
          <a:p>
            <a:r>
              <a:rPr lang="en-US" dirty="0" smtClean="0"/>
              <a:t>File Type Factory – registers the .robot extension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Syntax Highlighter – define how Tokens get syntax highlighting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Parser Definition – register your Parser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Reference Contributor – define how PSI elements resolve to declaration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file_type_fa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857762"/>
            <a:ext cx="9029700" cy="355600"/>
          </a:xfrm>
          <a:prstGeom prst="rect">
            <a:avLst/>
          </a:prstGeom>
        </p:spPr>
      </p:pic>
      <p:pic>
        <p:nvPicPr>
          <p:cNvPr id="6" name="Picture 5" descr="syntax_highligh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880"/>
            <a:ext cx="9144000" cy="471948"/>
          </a:xfrm>
          <a:prstGeom prst="rect">
            <a:avLst/>
          </a:prstGeom>
        </p:spPr>
      </p:pic>
      <p:pic>
        <p:nvPicPr>
          <p:cNvPr id="8" name="Picture 7" descr="parser_defini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6840"/>
            <a:ext cx="9144000" cy="485422"/>
          </a:xfrm>
          <a:prstGeom prst="rect">
            <a:avLst/>
          </a:prstGeom>
        </p:spPr>
      </p:pic>
      <p:pic>
        <p:nvPicPr>
          <p:cNvPr id="9" name="Picture 8" descr="reference_contribu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9237"/>
            <a:ext cx="9144000" cy="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1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a whole lot more!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Find Usages Provider</a:t>
            </a:r>
          </a:p>
          <a:p>
            <a:endParaRPr lang="en-US" dirty="0"/>
          </a:p>
          <a:p>
            <a:r>
              <a:rPr lang="en-US" dirty="0" smtClean="0"/>
              <a:t>Custom Usages Searcher</a:t>
            </a:r>
          </a:p>
          <a:p>
            <a:endParaRPr lang="en-US" dirty="0"/>
          </a:p>
          <a:p>
            <a:r>
              <a:rPr lang="en-US" dirty="0" smtClean="0"/>
              <a:t>Go to Symbol Contributor</a:t>
            </a:r>
          </a:p>
          <a:p>
            <a:endParaRPr lang="en-US" dirty="0" smtClean="0"/>
          </a:p>
          <a:p>
            <a:r>
              <a:rPr lang="en-US" dirty="0" smtClean="0"/>
              <a:t>Completion Contributor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Rename Psi Element Processor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40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693981"/>
          </a:xfrm>
        </p:spPr>
        <p:txBody>
          <a:bodyPr/>
          <a:lstStyle/>
          <a:p>
            <a:r>
              <a:rPr lang="en-US" dirty="0" smtClean="0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https://github.com/jivesoftware/robot-intellij-</a:t>
            </a:r>
            <a:r>
              <a:rPr lang="en-US" dirty="0" smtClean="0">
                <a:hlinkClick r:id="rId2"/>
              </a:rPr>
              <a:t>plugin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Jetbrains page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http://plugins.jetbrains.com/plugin/7430?pr=</a:t>
            </a:r>
            <a:r>
              <a:rPr lang="en-US" dirty="0" smtClean="0">
                <a:hlinkClick r:id="rId3"/>
              </a:rPr>
              <a:t>idea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blog: </a:t>
            </a:r>
            <a:r>
              <a:rPr lang="en-US" dirty="0" smtClean="0">
                <a:hlinkClick r:id="rId4"/>
              </a:rPr>
              <a:t>how-to-write-a-custom-language-plugin-for-intellij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Grammar Kit: </a:t>
            </a:r>
            <a:r>
              <a:rPr lang="en-US" dirty="0">
                <a:hlinkClick r:id="rId5"/>
              </a:rPr>
              <a:t>https://github.com/JetBrains/Grammar-</a:t>
            </a:r>
            <a:r>
              <a:rPr lang="en-US" dirty="0" smtClean="0">
                <a:hlinkClick r:id="rId5"/>
              </a:rPr>
              <a:t>Kit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Jetbrains tutorial on </a:t>
            </a:r>
            <a:r>
              <a:rPr lang="en-US" dirty="0" smtClean="0">
                <a:hlinkClick r:id="rId6"/>
              </a:rPr>
              <a:t>Developing Custom Language Plugins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9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keep-calm-and-ask-me-ques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70" y="1301683"/>
            <a:ext cx="4554804" cy="53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Robot Plugin?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50719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Custom Language Plugin for Intellij</a:t>
            </a:r>
          </a:p>
          <a:p>
            <a:endParaRPr lang="en-US" dirty="0"/>
          </a:p>
          <a:p>
            <a:r>
              <a:rPr lang="en-US" dirty="0" smtClean="0"/>
              <a:t>Adds support for a new language, the Robot Framework</a:t>
            </a:r>
          </a:p>
          <a:p>
            <a:endParaRPr lang="en-US" dirty="0"/>
          </a:p>
          <a:p>
            <a:r>
              <a:rPr lang="en-US" dirty="0" smtClean="0"/>
              <a:t>Only compatible with Intellij 13 and above</a:t>
            </a:r>
          </a:p>
          <a:p>
            <a:endParaRPr lang="en-US" dirty="0"/>
          </a:p>
          <a:p>
            <a:r>
              <a:rPr lang="en-US" dirty="0" smtClean="0"/>
              <a:t>Go to Preferences </a:t>
            </a:r>
            <a:r>
              <a:rPr lang="en-US" dirty="0" smtClean="0">
                <a:sym typeface="Wingdings"/>
              </a:rPr>
              <a:t> Plugins  Browse Repositories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Search for “Robot plugin”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As of writing, newest version is 1.4.5</a:t>
            </a:r>
          </a:p>
          <a:p>
            <a:endParaRPr lang="en-US" dirty="0">
              <a:sym typeface="Wingdings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7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it? </a:t>
            </a:r>
            <a:endParaRPr lang="en-US" dirty="0"/>
          </a:p>
        </p:txBody>
      </p:sp>
      <p:pic>
        <p:nvPicPr>
          <p:cNvPr id="7" name="Picture Placeholder 6" descr="robot_plugin_download.png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7" b="8637"/>
          <a:stretch>
            <a:fillRect/>
          </a:stretch>
        </p:blipFill>
        <p:spPr>
          <a:xfrm>
            <a:off x="796891" y="1331302"/>
            <a:ext cx="7372188" cy="494550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8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do such a crazy thing? </a:t>
            </a:r>
            <a:endParaRPr lang="en-US" dirty="0"/>
          </a:p>
        </p:txBody>
      </p:sp>
      <p:pic>
        <p:nvPicPr>
          <p:cNvPr id="7" name="Picture 6" descr="crazy-robot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78" y="1772683"/>
            <a:ext cx="2710310" cy="34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write a custom language plugin?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8252928" cy="428624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Robot Framework</a:t>
            </a:r>
            <a:r>
              <a:rPr lang="en-US" dirty="0" smtClean="0"/>
              <a:t> is used for our UI Test automation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 in February, there were no Intellij plugins for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Even now, the Robot Plugin is the only one with Java support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Makes coding so much more efficient and less error-prone!</a:t>
            </a:r>
          </a:p>
          <a:p>
            <a:endParaRPr lang="en-US" dirty="0"/>
          </a:p>
          <a:p>
            <a:r>
              <a:rPr lang="en-US" dirty="0" smtClean="0"/>
              <a:t>Search features help you find Test Cases and Keywords</a:t>
            </a:r>
          </a:p>
          <a:p>
            <a:endParaRPr lang="en-US" dirty="0"/>
          </a:p>
          <a:p>
            <a:r>
              <a:rPr lang="en-US" dirty="0" smtClean="0"/>
              <a:t>Refactoring support saves time, and saves Jive money!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7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Demos of Features</a:t>
            </a:r>
            <a:endParaRPr lang="en-US" dirty="0"/>
          </a:p>
        </p:txBody>
      </p:sp>
      <p:pic>
        <p:nvPicPr>
          <p:cNvPr id="6" name="Picture 5" descr="robot_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75" y="1846631"/>
            <a:ext cx="1390982" cy="20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0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References to Declaration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2155850"/>
          </a:xfrm>
        </p:spPr>
        <p:txBody>
          <a:bodyPr/>
          <a:lstStyle/>
          <a:p>
            <a:r>
              <a:rPr lang="en-US" dirty="0" smtClean="0"/>
              <a:t>Resolve Keyword to declaration in Java 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Variable to local declaration or Variables 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Resource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resolve_referenc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3652221"/>
            <a:ext cx="8064500" cy="22479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8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5">
      <a:dk1>
        <a:srgbClr val="000000"/>
      </a:dk1>
      <a:lt1>
        <a:sysClr val="window" lastClr="FFFFFF"/>
      </a:lt1>
      <a:dk2>
        <a:srgbClr val="282D35"/>
      </a:dk2>
      <a:lt2>
        <a:srgbClr val="FFFFFF"/>
      </a:lt2>
      <a:accent1>
        <a:srgbClr val="00679B"/>
      </a:accent1>
      <a:accent2>
        <a:srgbClr val="1287B5"/>
      </a:accent2>
      <a:accent3>
        <a:srgbClr val="5AB65C"/>
      </a:accent3>
      <a:accent4>
        <a:srgbClr val="FFE500"/>
      </a:accent4>
      <a:accent5>
        <a:srgbClr val="3CBCAC"/>
      </a:accent5>
      <a:accent6>
        <a:srgbClr val="F89838"/>
      </a:accent6>
      <a:hlink>
        <a:srgbClr val="F89838"/>
      </a:hlink>
      <a:folHlink>
        <a:srgbClr val="3CBC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2767</TotalTime>
  <Words>944</Words>
  <Application>Microsoft Macintosh PowerPoint</Application>
  <PresentationFormat>On-screen Show (4:3)</PresentationFormat>
  <Paragraphs>183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Default Theme</vt:lpstr>
      <vt:lpstr>Robot Intellij Plugin</vt:lpstr>
      <vt:lpstr>PowerPoint Presentation</vt:lpstr>
      <vt:lpstr>PowerPoint Presentation</vt:lpstr>
      <vt:lpstr>What is the Robot Plugin?</vt:lpstr>
      <vt:lpstr>How to get it? </vt:lpstr>
      <vt:lpstr>PowerPoint Presentation</vt:lpstr>
      <vt:lpstr>Why write a custom language plugin?</vt:lpstr>
      <vt:lpstr>PowerPoint Presentation</vt:lpstr>
      <vt:lpstr>Resolving References to Declaration</vt:lpstr>
      <vt:lpstr>PowerPoint Presentation</vt:lpstr>
      <vt:lpstr>Searching for Test Cases and Keywords</vt:lpstr>
      <vt:lpstr>Autocomplete Keywords, Tags, and Variables</vt:lpstr>
      <vt:lpstr>PowerPoint Presentation</vt:lpstr>
      <vt:lpstr>Rename Refactoring</vt:lpstr>
      <vt:lpstr>PowerPoint Presentation</vt:lpstr>
      <vt:lpstr>Find Usages of Keywords and Variables</vt:lpstr>
      <vt:lpstr>PowerPoint Presentation</vt:lpstr>
      <vt:lpstr>Structure View</vt:lpstr>
      <vt:lpstr>Structure View</vt:lpstr>
      <vt:lpstr>PowerPoint Presentation</vt:lpstr>
      <vt:lpstr>PowerPoint Presentation</vt:lpstr>
      <vt:lpstr>Step 1. Implement a Lexer</vt:lpstr>
      <vt:lpstr>Example Lexing</vt:lpstr>
      <vt:lpstr>PowerPoint Presentation</vt:lpstr>
      <vt:lpstr>Step 2. Implement a Parser.</vt:lpstr>
      <vt:lpstr>Example AST</vt:lpstr>
      <vt:lpstr>Example AST</vt:lpstr>
      <vt:lpstr>More facts about the Parser</vt:lpstr>
      <vt:lpstr>PowerPoint Presentation</vt:lpstr>
      <vt:lpstr>Step 3. Implement Extension Points</vt:lpstr>
      <vt:lpstr>Extension Points</vt:lpstr>
      <vt:lpstr>…and a whole lot more! </vt:lpstr>
      <vt:lpstr>Links</vt:lpstr>
      <vt:lpstr>Questions?</vt:lpstr>
    </vt:vector>
  </TitlesOfParts>
  <Company>Jive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Intellij Plugin</dc:title>
  <dc:creator>Charles Capps</dc:creator>
  <cp:lastModifiedBy>Charles Capps</cp:lastModifiedBy>
  <cp:revision>57</cp:revision>
  <dcterms:created xsi:type="dcterms:W3CDTF">2014-07-25T20:39:15Z</dcterms:created>
  <dcterms:modified xsi:type="dcterms:W3CDTF">2014-07-28T15:30:01Z</dcterms:modified>
</cp:coreProperties>
</file>